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797675" cy="9926638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6" d="100"/>
          <a:sy n="76" d="100"/>
        </p:scale>
        <p:origin x="67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ire  Fernandez Urra" userId="6018b727-ef1a-4fbf-bf7f-a634aea5e889" providerId="ADAL" clId="{D552F93F-964A-41A5-BBE0-30ABB8585AFC}"/>
    <pc:docChg chg="modSld">
      <pc:chgData name="Leire  Fernandez Urra" userId="6018b727-ef1a-4fbf-bf7f-a634aea5e889" providerId="ADAL" clId="{D552F93F-964A-41A5-BBE0-30ABB8585AFC}" dt="2025-06-19T06:06:09.466" v="156" actId="14100"/>
      <pc:docMkLst>
        <pc:docMk/>
      </pc:docMkLst>
      <pc:sldChg chg="modSp mod">
        <pc:chgData name="Leire  Fernandez Urra" userId="6018b727-ef1a-4fbf-bf7f-a634aea5e889" providerId="ADAL" clId="{D552F93F-964A-41A5-BBE0-30ABB8585AFC}" dt="2025-06-19T06:06:09.466" v="156" actId="14100"/>
        <pc:sldMkLst>
          <pc:docMk/>
          <pc:sldMk cId="2069570857" sldId="257"/>
        </pc:sldMkLst>
        <pc:spChg chg="mod">
          <ac:chgData name="Leire  Fernandez Urra" userId="6018b727-ef1a-4fbf-bf7f-a634aea5e889" providerId="ADAL" clId="{D552F93F-964A-41A5-BBE0-30ABB8585AFC}" dt="2025-06-19T06:06:09.466" v="156" actId="14100"/>
          <ac:spMkLst>
            <pc:docMk/>
            <pc:sldMk cId="2069570857" sldId="257"/>
            <ac:spMk id="18" creationId="{00000000-0000-0000-0000-000000000000}"/>
          </ac:spMkLst>
        </pc:spChg>
      </pc:sldChg>
    </pc:docChg>
  </pc:docChgLst>
  <pc:docChgLst>
    <pc:chgData name="Leire  Fernandez Urra" userId="6018b727-ef1a-4fbf-bf7f-a634aea5e889" providerId="ADAL" clId="{C645DBB1-D698-4787-8340-A19040FDCFC1}"/>
    <pc:docChg chg="modSld">
      <pc:chgData name="Leire  Fernandez Urra" userId="6018b727-ef1a-4fbf-bf7f-a634aea5e889" providerId="ADAL" clId="{C645DBB1-D698-4787-8340-A19040FDCFC1}" dt="2025-06-19T06:02:48.670" v="143" actId="20577"/>
      <pc:docMkLst>
        <pc:docMk/>
      </pc:docMkLst>
      <pc:sldChg chg="modSp mod">
        <pc:chgData name="Leire  Fernandez Urra" userId="6018b727-ef1a-4fbf-bf7f-a634aea5e889" providerId="ADAL" clId="{C645DBB1-D698-4787-8340-A19040FDCFC1}" dt="2025-06-19T06:02:48.670" v="143" actId="20577"/>
        <pc:sldMkLst>
          <pc:docMk/>
          <pc:sldMk cId="2069570857" sldId="257"/>
        </pc:sldMkLst>
        <pc:spChg chg="mod">
          <ac:chgData name="Leire  Fernandez Urra" userId="6018b727-ef1a-4fbf-bf7f-a634aea5e889" providerId="ADAL" clId="{C645DBB1-D698-4787-8340-A19040FDCFC1}" dt="2025-06-19T06:02:48.670" v="143" actId="20577"/>
          <ac:spMkLst>
            <pc:docMk/>
            <pc:sldMk cId="2069570857" sldId="257"/>
            <ac:spMk id="18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76AFB-0D83-4F89-9081-D5998F955FBD}" type="datetimeFigureOut">
              <a:rPr lang="es-ES_tradnl" smtClean="0"/>
              <a:t>18/09/2026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23361-2C5E-4BCE-A7DC-6696A07CF354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9750814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76AFB-0D83-4F89-9081-D5998F955FBD}" type="datetimeFigureOut">
              <a:rPr lang="es-ES_tradnl" smtClean="0"/>
              <a:t>18/09/2026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23361-2C5E-4BCE-A7DC-6696A07CF354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1748585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76AFB-0D83-4F89-9081-D5998F955FBD}" type="datetimeFigureOut">
              <a:rPr lang="es-ES_tradnl" smtClean="0"/>
              <a:t>18/09/2026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23361-2C5E-4BCE-A7DC-6696A07CF354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3646384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76AFB-0D83-4F89-9081-D5998F955FBD}" type="datetimeFigureOut">
              <a:rPr lang="es-ES_tradnl" smtClean="0"/>
              <a:t>18/09/2026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23361-2C5E-4BCE-A7DC-6696A07CF354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8851101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76AFB-0D83-4F89-9081-D5998F955FBD}" type="datetimeFigureOut">
              <a:rPr lang="es-ES_tradnl" smtClean="0"/>
              <a:t>18/09/2026</a:t>
            </a:fld>
            <a:endParaRPr lang="es-ES_tradn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23361-2C5E-4BCE-A7DC-6696A07CF354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7882168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76AFB-0D83-4F89-9081-D5998F955FBD}" type="datetimeFigureOut">
              <a:rPr lang="es-ES_tradnl" smtClean="0"/>
              <a:t>18/09/2026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23361-2C5E-4BCE-A7DC-6696A07CF354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0013886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76AFB-0D83-4F89-9081-D5998F955FBD}" type="datetimeFigureOut">
              <a:rPr lang="es-ES_tradnl" smtClean="0"/>
              <a:t>18/09/2026</a:t>
            </a:fld>
            <a:endParaRPr lang="es-ES_tradn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23361-2C5E-4BCE-A7DC-6696A07CF354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840525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76AFB-0D83-4F89-9081-D5998F955FBD}" type="datetimeFigureOut">
              <a:rPr lang="es-ES_tradnl" smtClean="0"/>
              <a:t>18/09/2026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23361-2C5E-4BCE-A7DC-6696A07CF354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068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76AFB-0D83-4F89-9081-D5998F955FBD}" type="datetimeFigureOut">
              <a:rPr lang="es-ES_tradnl" smtClean="0"/>
              <a:t>18/09/2026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23361-2C5E-4BCE-A7DC-6696A07CF354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6875922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76AFB-0D83-4F89-9081-D5998F955FBD}" type="datetimeFigureOut">
              <a:rPr lang="es-ES_tradnl" smtClean="0"/>
              <a:t>18/09/2026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23361-2C5E-4BCE-A7DC-6696A07CF354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90656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76AFB-0D83-4F89-9081-D5998F955FBD}" type="datetimeFigureOut">
              <a:rPr lang="es-ES_tradnl" smtClean="0"/>
              <a:t>18/09/2026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23361-2C5E-4BCE-A7DC-6696A07CF354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7015563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776AFB-0D83-4F89-9081-D5998F955FBD}" type="datetimeFigureOut">
              <a:rPr lang="es-ES_tradnl" smtClean="0"/>
              <a:t>18/09/2026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A23361-2C5E-4BCE-A7DC-6696A07CF354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977770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CuadroTexto 24"/>
          <p:cNvSpPr txBox="1"/>
          <p:nvPr/>
        </p:nvSpPr>
        <p:spPr>
          <a:xfrm>
            <a:off x="10184235" y="615038"/>
            <a:ext cx="1182848" cy="40011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s-ES_tradnl" sz="1000" dirty="0"/>
              <a:t>ENTIDAD ADJUDICATARIA</a:t>
            </a:r>
            <a:endParaRPr lang="es-ES" sz="1000" dirty="0"/>
          </a:p>
        </p:txBody>
      </p:sp>
      <p:sp>
        <p:nvSpPr>
          <p:cNvPr id="15" name="CuadroTexto 14"/>
          <p:cNvSpPr txBox="1"/>
          <p:nvPr/>
        </p:nvSpPr>
        <p:spPr>
          <a:xfrm>
            <a:off x="1660358" y="1964514"/>
            <a:ext cx="9143999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_tradnl" sz="2800" b="1" dirty="0" smtClean="0"/>
              <a:t>DERRIBO DEL EDIFICIO ZAMBRA</a:t>
            </a:r>
            <a:endParaRPr lang="es-ES" sz="2800" b="1" dirty="0"/>
          </a:p>
        </p:txBody>
      </p:sp>
      <p:sp>
        <p:nvSpPr>
          <p:cNvPr id="18" name="CuadroTexto 17"/>
          <p:cNvSpPr txBox="1"/>
          <p:nvPr/>
        </p:nvSpPr>
        <p:spPr>
          <a:xfrm>
            <a:off x="1660358" y="2487734"/>
            <a:ext cx="9480393" cy="193899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_tradnl" sz="2400" b="1" dirty="0"/>
              <a:t>NOMBRE DE LA PERSONA JURÍDICA </a:t>
            </a:r>
            <a:r>
              <a:rPr lang="es-ES_tradnl" sz="2400" b="1" dirty="0" smtClean="0"/>
              <a:t>BENEFICIARIA : LESAKAKO UDALA/AYUNTAMIENTO DE LESAKA</a:t>
            </a:r>
          </a:p>
          <a:p>
            <a:r>
              <a:rPr lang="es-ES_tradnl" sz="2400" b="1" dirty="0" smtClean="0"/>
              <a:t>IMPORTE </a:t>
            </a:r>
            <a:r>
              <a:rPr lang="es-ES_tradnl" sz="2400" b="1" dirty="0"/>
              <a:t>DE LA INVERSIÓN: </a:t>
            </a:r>
            <a:r>
              <a:rPr lang="es-ES_tradnl" sz="2400" b="1" dirty="0" smtClean="0"/>
              <a:t>485.372,48 </a:t>
            </a:r>
            <a:r>
              <a:rPr lang="es-ES_tradnl" sz="2400" b="1" dirty="0"/>
              <a:t>EUROS , IVA </a:t>
            </a:r>
            <a:r>
              <a:rPr lang="es-ES_tradnl" sz="2400" b="1" dirty="0" smtClean="0"/>
              <a:t>INCLUIDO. </a:t>
            </a:r>
            <a:endParaRPr lang="es-ES_tradnl" sz="2400" b="1" dirty="0"/>
          </a:p>
          <a:p>
            <a:r>
              <a:rPr lang="es-ES_tradnl" sz="2400" b="1" dirty="0"/>
              <a:t>IMPORTE DE LA AYUDA</a:t>
            </a:r>
            <a:r>
              <a:rPr lang="es-ES_tradnl" sz="2400" b="1"/>
              <a:t>:  </a:t>
            </a:r>
            <a:r>
              <a:rPr lang="es-ES_tradnl" sz="2400" b="1" smtClean="0"/>
              <a:t>400.000 </a:t>
            </a:r>
            <a:r>
              <a:rPr lang="es-ES_tradnl" sz="2400" b="1" dirty="0" smtClean="0"/>
              <a:t>EUROS.</a:t>
            </a:r>
            <a:endParaRPr lang="es-ES_tradnl" sz="2400" b="1" dirty="0"/>
          </a:p>
          <a:p>
            <a:r>
              <a:rPr lang="es-ES_tradnl" sz="2400" b="1" dirty="0" smtClean="0"/>
              <a:t>UBICACIÓN: OTSANGO POLIGONOA, 4 </a:t>
            </a:r>
          </a:p>
        </p:txBody>
      </p:sp>
      <p:cxnSp>
        <p:nvCxnSpPr>
          <p:cNvPr id="21" name="Conector recto 20"/>
          <p:cNvCxnSpPr/>
          <p:nvPr/>
        </p:nvCxnSpPr>
        <p:spPr>
          <a:xfrm flipV="1">
            <a:off x="806116" y="4886798"/>
            <a:ext cx="11081084" cy="4324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uadroTexto 16"/>
          <p:cNvSpPr txBox="1"/>
          <p:nvPr/>
        </p:nvSpPr>
        <p:spPr>
          <a:xfrm>
            <a:off x="1242730" y="5037564"/>
            <a:ext cx="10207856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_tradnl" sz="1400" b="1" dirty="0"/>
              <a:t>Obra financiada con cargo al Mecanismo para la Recuperación y Resiliencia (M</a:t>
            </a:r>
            <a:r>
              <a:rPr lang="es-ES" sz="1400" b="1" dirty="0"/>
              <a:t>RR</a:t>
            </a:r>
            <a:r>
              <a:rPr lang="es-ES_tradnl" sz="1400" b="1" dirty="0"/>
              <a:t>) incluido dentro del instrumento financiero NextGenerationEU, Plan de Recuperación, Transformación y </a:t>
            </a:r>
            <a:r>
              <a:rPr lang="es-ES_tradnl" sz="1400" b="1" dirty="0" smtClean="0"/>
              <a:t>Resiliencia y el Departamento de Medio Ambiente de Navarra </a:t>
            </a:r>
            <a:r>
              <a:rPr lang="es-ES" sz="1400" b="1" dirty="0" smtClean="0"/>
              <a:t>ACTUACIONES </a:t>
            </a:r>
            <a:r>
              <a:rPr lang="es-ES" sz="1400" b="1" dirty="0"/>
              <a:t>PARA MITIGAR EL RIESGO DE INUNDACIÓN</a:t>
            </a:r>
            <a:endParaRPr lang="es-ES_tradnl" sz="1400" b="1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98232" y="390809"/>
            <a:ext cx="1752354" cy="855168"/>
          </a:xfrm>
          <a:prstGeom prst="rect">
            <a:avLst/>
          </a:prstGeom>
        </p:spPr>
      </p:pic>
      <p:pic>
        <p:nvPicPr>
          <p:cNvPr id="9" name="Imagen 8" descr="C:\Users\igoyaa\AppData\Local\Temp\c469f5c9-cd80-48be-887b-f9e5772bc357_nextgenerationeu_es.zip.357\ngeu_ES\horizontal\CMYK\JPEG\ES Financiado por la Unión Europea_PANTONE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0357" y="203599"/>
            <a:ext cx="1515947" cy="89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agen 9" descr="C:\Users\igoyaa\AppData\Local\Microsoft\Windows\INetCache\Content.Word\Logo PRTR dos líneas_COLOR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9956" y="245499"/>
            <a:ext cx="1845577" cy="10004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n 10" descr="RESOLUCIÓN 1592E/2025, de 21 de diciembre, de la Directora General de Medio Ambiente, por la que se encarga al ente instrumenta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3298" y="245500"/>
            <a:ext cx="1828800" cy="9549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n 12" descr="Esta investigación ha sido financiada por el Ministerio para la Transición Ecológica y el Reto Demográfico (@mitecogob) pero no expresa la opinión del mismo.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3116" y="245499"/>
            <a:ext cx="1619075" cy="9606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6957085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248</TotalTime>
  <Words>86</Words>
  <Application>Microsoft Office PowerPoint</Application>
  <PresentationFormat>Panorámica</PresentationFormat>
  <Paragraphs>7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>Gobierno de Navarra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D445214</dc:creator>
  <cp:lastModifiedBy>Ixone Goya Arrechea</cp:lastModifiedBy>
  <cp:revision>31</cp:revision>
  <cp:lastPrinted>2026-05-22T06:55:04Z</cp:lastPrinted>
  <dcterms:created xsi:type="dcterms:W3CDTF">2023-05-29T06:51:01Z</dcterms:created>
  <dcterms:modified xsi:type="dcterms:W3CDTF">2026-09-18T06:59:21Z</dcterms:modified>
</cp:coreProperties>
</file>